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69" d="100"/>
          <a:sy n="69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34E84-7BA6-4D64-A933-CEFE5EC1A6B5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3F454-747A-406A-AFBE-A3B36BEFD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09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SWOT analysis should provide you with a realistic understanding of your organization in relation to its internal and external environments so you can better formulate strategy in pursuit of its mission.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aseline="0" dirty="0"/>
              <a:t>SWOT grid is shown on the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1EAFC-2808-4ADF-AF87-F7B5ACA203B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4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SWOT analysis is divided into two parts: inside matters and outside matters—that is, an analysis of </a:t>
            </a:r>
            <a:r>
              <a:rPr lang="en-US" i="1" dirty="0"/>
              <a:t>internal strengths and weaknesses</a:t>
            </a:r>
            <a:r>
              <a:rPr lang="en-US" dirty="0"/>
              <a:t> and an analysis of </a:t>
            </a:r>
            <a:r>
              <a:rPr lang="en-US" i="1" dirty="0"/>
              <a:t>external opportunities and threats.</a:t>
            </a:r>
            <a:r>
              <a:rPr lang="en-US" dirty="0"/>
              <a:t> </a:t>
            </a:r>
          </a:p>
          <a:p>
            <a:endParaRPr lang="en-US" dirty="0"/>
          </a:p>
          <a:p>
            <a:pPr>
              <a:defRPr/>
            </a:pPr>
            <a:r>
              <a:rPr lang="en-US" b="0" i="1" dirty="0"/>
              <a:t>Organizational strengths:</a:t>
            </a:r>
            <a:r>
              <a:rPr lang="en-US" b="1" baseline="0" dirty="0"/>
              <a:t> </a:t>
            </a:r>
            <a:r>
              <a:rPr lang="en-US" dirty="0"/>
              <a:t>skills and capabilities that give the organization special competencies and competitive advantages in executing strategies in pursuit of its mission</a:t>
            </a:r>
          </a:p>
          <a:p>
            <a:pPr>
              <a:defRPr/>
            </a:pPr>
            <a:r>
              <a:rPr lang="en-US" b="0" i="1" dirty="0"/>
              <a:t>Organizational weaknesses:</a:t>
            </a:r>
            <a:r>
              <a:rPr lang="en-US" b="0" i="1" baseline="0" dirty="0"/>
              <a:t> </a:t>
            </a:r>
            <a:r>
              <a:rPr lang="en-US" dirty="0"/>
              <a:t>drawbacks that hinder an organization in executing strategies in pursuit of its mission</a:t>
            </a:r>
          </a:p>
          <a:p>
            <a:pPr marL="412504" indent="-412504">
              <a:defRPr/>
            </a:pPr>
            <a:r>
              <a:rPr lang="en-US" b="0" i="1" dirty="0"/>
              <a:t>Organizational opportunities:</a:t>
            </a:r>
            <a:r>
              <a:rPr lang="en-US" b="1" baseline="0" dirty="0"/>
              <a:t> </a:t>
            </a:r>
            <a:r>
              <a:rPr lang="en-US" dirty="0"/>
              <a:t>environmental factors that the organization may exploit for competitive advantage</a:t>
            </a:r>
          </a:p>
          <a:p>
            <a:pPr marL="465887" indent="-465887">
              <a:defRPr/>
            </a:pPr>
            <a:r>
              <a:rPr lang="en-US" b="0" i="1" dirty="0"/>
              <a:t>Organizational threats:</a:t>
            </a:r>
            <a:r>
              <a:rPr lang="en-US" b="0" i="1" baseline="0" dirty="0"/>
              <a:t> </a:t>
            </a:r>
            <a:r>
              <a:rPr lang="en-US" dirty="0"/>
              <a:t>environmental factors that hinder an organization’s achieving a competitive</a:t>
            </a:r>
            <a:r>
              <a:rPr lang="en-US" baseline="0" dirty="0"/>
              <a:t> advantage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1EAFC-2808-4ADF-AF87-F7B5ACA203B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194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example of</a:t>
            </a:r>
            <a:r>
              <a:rPr lang="en-US" baseline="0" dirty="0"/>
              <a:t> a SWOT that could be performed on a typical college campus.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1EAFC-2808-4ADF-AF87-F7B5ACA203B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114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5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3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48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12192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609600" y="990600"/>
            <a:ext cx="109728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800"/>
            </a:lvl1pPr>
            <a:lvl2pPr>
              <a:spcAft>
                <a:spcPts val="800"/>
              </a:spcAft>
              <a:defRPr sz="2400"/>
            </a:lvl2pPr>
            <a:lvl3pPr>
              <a:spcAft>
                <a:spcPts val="800"/>
              </a:spcAft>
              <a:defRPr sz="2000"/>
            </a:lvl3pPr>
            <a:lvl4pPr>
              <a:spcAft>
                <a:spcPts val="800"/>
              </a:spcAft>
              <a:defRPr sz="18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5181600" y="6553200"/>
            <a:ext cx="18288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8636000" y="6705600"/>
            <a:ext cx="3556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3105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3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1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4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3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5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5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8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3431-138A-4E2C-9BFF-0335B449C1CA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C932D-1684-40BD-BBB9-49E9195F7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5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SWOT Analysis </a:t>
            </a:r>
            <a:r>
              <a:rPr lang="en-US" sz="2000" dirty="0">
                <a:solidFill>
                  <a:schemeClr val="tx1"/>
                </a:solidFill>
              </a:rPr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Environmental scanning</a:t>
            </a:r>
          </a:p>
          <a:p>
            <a:pPr lvl="1">
              <a:defRPr/>
            </a:pPr>
            <a:r>
              <a:rPr lang="en-US" dirty="0"/>
              <a:t>Monitoring of an organization’s </a:t>
            </a:r>
            <a:r>
              <a:rPr lang="en-US" dirty="0">
                <a:solidFill>
                  <a:schemeClr val="tx1"/>
                </a:solidFill>
              </a:rPr>
              <a:t>internal and external environments to detect early signs of opportunities and threats that may influence the firm’s plans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SWOT, process for scanning </a:t>
            </a:r>
          </a:p>
          <a:p>
            <a:pPr lvl="2">
              <a:defRPr/>
            </a:pPr>
            <a:r>
              <a:rPr lang="en-US" dirty="0"/>
              <a:t>Internal </a:t>
            </a:r>
            <a:r>
              <a:rPr lang="en-US" b="1" dirty="0"/>
              <a:t>S</a:t>
            </a:r>
            <a:r>
              <a:rPr lang="en-US" dirty="0"/>
              <a:t>trengths</a:t>
            </a:r>
          </a:p>
          <a:p>
            <a:pPr lvl="2">
              <a:defRPr/>
            </a:pPr>
            <a:r>
              <a:rPr lang="en-US" dirty="0"/>
              <a:t>Internal</a:t>
            </a:r>
            <a:r>
              <a:rPr lang="en-US" b="1" dirty="0"/>
              <a:t> W</a:t>
            </a:r>
            <a:r>
              <a:rPr lang="en-US" dirty="0"/>
              <a:t>eaknesses</a:t>
            </a:r>
          </a:p>
          <a:p>
            <a:pPr lvl="2">
              <a:defRPr/>
            </a:pPr>
            <a:r>
              <a:rPr lang="en-US" dirty="0"/>
              <a:t>External </a:t>
            </a:r>
            <a:r>
              <a:rPr lang="en-US" b="1" dirty="0"/>
              <a:t>O</a:t>
            </a:r>
            <a:r>
              <a:rPr lang="en-US" dirty="0"/>
              <a:t>pportunities</a:t>
            </a:r>
          </a:p>
          <a:p>
            <a:pPr lvl="2">
              <a:defRPr/>
            </a:pPr>
            <a:r>
              <a:rPr lang="en-US" dirty="0"/>
              <a:t>External</a:t>
            </a:r>
            <a:r>
              <a:rPr lang="en-US" b="1" dirty="0"/>
              <a:t> T</a:t>
            </a:r>
            <a:r>
              <a:rPr lang="en-US" dirty="0"/>
              <a:t>hreats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4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1524000" y="76200"/>
            <a:ext cx="9144000" cy="8609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SWOT Analysis </a:t>
            </a:r>
            <a:r>
              <a:rPr lang="en-US" sz="2000" dirty="0">
                <a:solidFill>
                  <a:schemeClr val="tx1"/>
                </a:solidFill>
              </a:rPr>
              <a:t>(2 of 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05000" y="629619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Figure 6.2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410200" y="6426199"/>
            <a:ext cx="1371600" cy="99950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" action="ppaction://noaction"/>
              </a:rPr>
              <a:t>Jump to Appendix 2 for description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Figure 6.2 S W O T Analys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016" y="990601"/>
            <a:ext cx="8912225" cy="5382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99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>
                <a:solidFill>
                  <a:schemeClr val="tx1"/>
                </a:solidFill>
              </a:rPr>
              <a:t>Example: SWOT Characteristics of a College Campus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/>
              <a:t>Table 6.2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1"/>
          <p:cNvGraphicFramePr>
            <a:graphicFrameLocks/>
          </p:cNvGraphicFramePr>
          <p:nvPr>
            <p:extLst/>
          </p:nvPr>
        </p:nvGraphicFramePr>
        <p:xfrm>
          <a:off x="2057400" y="1247354"/>
          <a:ext cx="8229600" cy="5442098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80730">
                <a:tc>
                  <a:txBody>
                    <a:bodyPr/>
                    <a:lstStyle/>
                    <a:p>
                      <a:r>
                        <a:rPr lang="en-US" b="1" dirty="0"/>
                        <a:t>S—STRENGTHS</a:t>
                      </a:r>
                      <a:br>
                        <a:rPr lang="en-US" b="1" dirty="0"/>
                      </a:br>
                      <a:r>
                        <a:rPr lang="en-US" b="1" dirty="0"/>
                        <a:t>(INTERNAL STRENGTHS)</a:t>
                      </a:r>
                      <a:endParaRPr lang="en-US" dirty="0"/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W—WEAKNESSES</a:t>
                      </a:r>
                      <a:br>
                        <a:rPr lang="en-US" b="1" dirty="0"/>
                      </a:br>
                      <a:r>
                        <a:rPr lang="en-US" b="1" dirty="0"/>
                        <a:t>(INTERNAL WEAKNESSES)</a:t>
                      </a:r>
                      <a:endParaRPr lang="en-US" dirty="0"/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35642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Faculty teaching and research abilities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High-ability students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Loyal alumni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Strong interdisciplinary programs</a:t>
                      </a:r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Limited programs in business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High teaching loads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Insufficient racial diversity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/>
                        <a:t>Lack of high-technology infrastructure</a:t>
                      </a:r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2628">
                <a:tc>
                  <a:txBody>
                    <a:bodyPr/>
                    <a:lstStyle/>
                    <a:p>
                      <a:r>
                        <a:rPr lang="en-US" b="1" dirty="0"/>
                        <a:t>O—OPPORTUNITIES</a:t>
                      </a:r>
                      <a:br>
                        <a:rPr lang="en-US" b="1" dirty="0"/>
                      </a:br>
                      <a:r>
                        <a:rPr lang="en-US" b="1" dirty="0"/>
                        <a:t>(EXTERNAL OPPORTUNITIES)</a:t>
                      </a:r>
                      <a:endParaRPr lang="en-US" dirty="0"/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T—THREATS</a:t>
                      </a:r>
                      <a:br>
                        <a:rPr lang="en-US" b="1" dirty="0"/>
                      </a:br>
                      <a:r>
                        <a:rPr lang="en-US" b="1" dirty="0"/>
                        <a:t>(EXTERNAL THREATS)</a:t>
                      </a:r>
                      <a:endParaRPr lang="en-US" dirty="0"/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13098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Growth in many local skilled jobs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Many firms give equipment to college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Local minority population increasing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High school students take college classes</a:t>
                      </a:r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Depressed state and national economy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High school enrollments in decline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Increased competition from other colleges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Funding from all sources at risk</a:t>
                      </a:r>
                    </a:p>
                  </a:txBody>
                  <a:tcPr marL="95416" marR="9541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85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302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SWOT Analysis (1 of 2)</vt:lpstr>
      <vt:lpstr>SWOT Analysis (2 of 2)</vt:lpstr>
      <vt:lpstr>Example: SWOT Characteristics of a College Campus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Analysis (1 of 2)</dc:title>
  <dc:creator>Swazette Whitten</dc:creator>
  <cp:lastModifiedBy>Swazette Whitten</cp:lastModifiedBy>
  <cp:revision>1</cp:revision>
  <dcterms:created xsi:type="dcterms:W3CDTF">2021-03-04T22:44:52Z</dcterms:created>
  <dcterms:modified xsi:type="dcterms:W3CDTF">2021-03-04T22:45:53Z</dcterms:modified>
</cp:coreProperties>
</file>